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279" r:id="rId8"/>
    <p:sldId id="280" r:id="rId9"/>
    <p:sldId id="281" r:id="rId10"/>
    <p:sldId id="259" r:id="rId11"/>
    <p:sldId id="282" r:id="rId12"/>
    <p:sldId id="283" r:id="rId13"/>
    <p:sldId id="260" r:id="rId14"/>
    <p:sldId id="284" r:id="rId15"/>
    <p:sldId id="28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3EE"/>
    <a:srgbClr val="C99CCF"/>
    <a:srgbClr val="721D76"/>
    <a:srgbClr val="CE349B"/>
    <a:srgbClr val="F5D6EB"/>
    <a:srgbClr val="A2DDEA"/>
    <a:srgbClr val="0F2026"/>
    <a:srgbClr val="004B89"/>
    <a:srgbClr val="E48A8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67" y="18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Placeholder 71">
            <a:extLst>
              <a:ext uri="{FF2B5EF4-FFF2-40B4-BE49-F238E27FC236}">
                <a16:creationId xmlns:a16="http://schemas.microsoft.com/office/drawing/2014/main" id="{6D9086B7-3C76-A8D4-03DC-DBA6ACB340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595" b="10595"/>
          <a:stretch/>
        </p:blipFill>
        <p:spPr>
          <a:xfrm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4800" dirty="0" err="1"/>
              <a:t>Estia</a:t>
            </a:r>
            <a:r>
              <a:rPr lang="en-US" sz="4800" dirty="0"/>
              <a:t> group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/>
          </a:bodyPr>
          <a:lstStyle/>
          <a:p>
            <a:r>
              <a:rPr lang="el-GR" sz="1600" dirty="0"/>
              <a:t>Η ΓΛΩΣΣΑ ΠΡΟΓΡΑΜΜΑΤΙΣΜΟΥ </a:t>
            </a:r>
            <a:r>
              <a:rPr lang="en-US" sz="1600" dirty="0"/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FC8FC-1E81-29FB-40E2-06D8A0CA292E}"/>
              </a:ext>
            </a:extLst>
          </p:cNvPr>
          <p:cNvSpPr txBox="1"/>
          <p:nvPr/>
        </p:nvSpPr>
        <p:spPr>
          <a:xfrm>
            <a:off x="7577135" y="5359949"/>
            <a:ext cx="447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Ιωάννα Κανδή 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(ME2136)</a:t>
            </a: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Κωνσταντίνος Μαυρογιώργος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(ME2144)</a:t>
            </a:r>
            <a:endParaRPr lang="el-GR" sz="1600" dirty="0">
              <a:solidFill>
                <a:srgbClr val="02DC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sz="1600" dirty="0" err="1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ioannakandi,kostismvg</a:t>
            </a:r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@gmail.com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8F419DA-9C39-11C5-E65B-AA44077E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19" y="5450001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(1/3)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0F50AD56-2781-5671-F6D7-3C20DF0D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4"/>
          <a:stretch/>
        </p:blipFill>
        <p:spPr bwMode="auto">
          <a:xfrm>
            <a:off x="1350609" y="1467225"/>
            <a:ext cx="9490780" cy="464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(2/3)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985F7-6BB3-259E-DCF4-C5FE05165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r="1791"/>
          <a:stretch/>
        </p:blipFill>
        <p:spPr bwMode="auto">
          <a:xfrm>
            <a:off x="1374456" y="1448536"/>
            <a:ext cx="9443085" cy="468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491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</a:t>
            </a:r>
            <a:r>
              <a:rPr lang="en-US" dirty="0"/>
              <a:t>3</a:t>
            </a:r>
            <a:r>
              <a:rPr lang="el-GR" dirty="0"/>
              <a:t>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BDBE-0585-24EA-F88D-726641FA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"/>
          <a:stretch/>
        </p:blipFill>
        <p:spPr bwMode="auto">
          <a:xfrm>
            <a:off x="1339015" y="1456014"/>
            <a:ext cx="9513968" cy="4666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349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599" y="3066649"/>
            <a:ext cx="5153025" cy="724702"/>
          </a:xfrm>
        </p:spPr>
        <p:txBody>
          <a:bodyPr/>
          <a:lstStyle/>
          <a:p>
            <a:r>
              <a:rPr lang="el-GR" dirty="0"/>
              <a:t>ΣΑΣ </a:t>
            </a:r>
            <a:r>
              <a:rPr lang="el-GR" dirty="0" err="1"/>
              <a:t>Ευχαριστουμε</a:t>
            </a:r>
            <a:r>
              <a:rPr lang="el-GR" dirty="0"/>
              <a:t> !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351554-7C9A-5704-48AA-4F72609839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944" b="7944"/>
          <a:stretch>
            <a:fillRect/>
          </a:stretch>
        </p:blipFill>
        <p:spPr>
          <a:xfrm flipH="1">
            <a:off x="0" y="0"/>
            <a:ext cx="6800850" cy="5720341"/>
          </a:xfrm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solidFill>
            <a:srgbClr val="E48A8C"/>
          </a:solidFill>
        </p:spPr>
        <p:txBody>
          <a:bodyPr/>
          <a:lstStyle/>
          <a:p>
            <a:r>
              <a:rPr lang="el-GR" dirty="0" err="1"/>
              <a:t>ενοτητεσ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ΧΡΗΣΙΜΟΠΟΙΟΥΜΕΝΕΣ ΤΕΧΝΟΛΟΓΙΕΣ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ΔΕΔΟΜΕΝΑ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ΔΙΕΠΑΦΗ ΧΡΗΣΤΗ</a:t>
            </a:r>
          </a:p>
          <a:p>
            <a:endParaRPr lang="en-US" dirty="0"/>
          </a:p>
        </p:txBody>
      </p: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1BD6D3B1-B310-4F6C-3C26-A94F61D37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2915" r="12915"/>
          <a:stretch>
            <a:fillRect/>
          </a:stretch>
        </p:blipFill>
        <p:spPr>
          <a:xfrm flipH="1">
            <a:off x="5099800" y="328612"/>
            <a:ext cx="6497625" cy="6200775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Placeholder 2055" descr="Graphical user interface&#10;&#10;Description automatically generated">
            <a:extLst>
              <a:ext uri="{FF2B5EF4-FFF2-40B4-BE49-F238E27FC236}">
                <a16:creationId xmlns:a16="http://schemas.microsoft.com/office/drawing/2014/main" id="{E3F9C818-06E4-3271-7F11-34F53D883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055" b="6055"/>
          <a:stretch>
            <a:fillRect/>
          </a:stretch>
        </p:blipFill>
        <p:spPr>
          <a:xfrm flipH="1">
            <a:off x="1822174" y="1970433"/>
            <a:ext cx="8547652" cy="480805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25622" y="363599"/>
            <a:ext cx="10287157" cy="1703259"/>
          </a:xfrm>
        </p:spPr>
        <p:txBody>
          <a:bodyPr/>
          <a:lstStyle/>
          <a:p>
            <a:r>
              <a:rPr lang="el-GR" sz="4800" dirty="0"/>
              <a:t>ΧΡΗΣΙΜΟΠΟΙΟΥΜΕΝΕΣ ΤΕΧΝΟΛΟΓΙΕΣ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AAF0F-B04B-8F3B-C3D6-4C7D58A87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2783" y="3647252"/>
            <a:ext cx="2289974" cy="17395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BeautifulSoup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Pymongo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</a:t>
            </a:r>
            <a:r>
              <a:rPr lang="en-US" dirty="0" err="1"/>
              <a:t>Cors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92ECFE-13AA-2664-9E34-7E839C85F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12966" y="3647252"/>
            <a:ext cx="2289974" cy="173953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A9D0944-F828-CA90-1821-52B3F7C1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675273"/>
            <a:ext cx="7288284" cy="469490"/>
          </a:xfrm>
        </p:spPr>
        <p:txBody>
          <a:bodyPr>
            <a:normAutofit/>
          </a:bodyPr>
          <a:lstStyle/>
          <a:p>
            <a:pPr algn="ctr"/>
            <a:r>
              <a:rPr lang="el-GR" sz="2000" dirty="0" err="1"/>
              <a:t>Χρησιμοποιουμενεσ</a:t>
            </a:r>
            <a:r>
              <a:rPr lang="el-GR" sz="2000" dirty="0"/>
              <a:t> </a:t>
            </a:r>
            <a:r>
              <a:rPr lang="el-GR" sz="2000" dirty="0" err="1"/>
              <a:t>τεχνολογιεσ</a:t>
            </a:r>
            <a:endParaRPr lang="en-US" sz="2000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97D3C0F-3BB3-D0B1-1C98-154FB780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2" y="2459837"/>
            <a:ext cx="780123" cy="780123"/>
          </a:xfrm>
          <a:prstGeom prst="rect">
            <a:avLst/>
          </a:prstGeom>
        </p:spPr>
      </p:pic>
      <p:pic>
        <p:nvPicPr>
          <p:cNvPr id="1032" name="Picture 1031" descr="Logo&#10;&#10;Description automatically generated">
            <a:extLst>
              <a:ext uri="{FF2B5EF4-FFF2-40B4-BE49-F238E27FC236}">
                <a16:creationId xmlns:a16="http://schemas.microsoft.com/office/drawing/2014/main" id="{A98DC2BF-1B04-A6D3-A493-E5BD147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92" y="2397138"/>
            <a:ext cx="1136341" cy="905522"/>
          </a:xfrm>
          <a:prstGeom prst="rect">
            <a:avLst/>
          </a:prstGeom>
        </p:spPr>
      </p:pic>
      <p:pic>
        <p:nvPicPr>
          <p:cNvPr id="1052" name="Picture 1051" descr="Logo&#10;&#10;Description automatically generated">
            <a:extLst>
              <a:ext uri="{FF2B5EF4-FFF2-40B4-BE49-F238E27FC236}">
                <a16:creationId xmlns:a16="http://schemas.microsoft.com/office/drawing/2014/main" id="{FB4BDF48-6E28-0E5C-AD9D-5FA9DD7F1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85" y="2267854"/>
            <a:ext cx="1077923" cy="1034806"/>
          </a:xfrm>
          <a:prstGeom prst="rect">
            <a:avLst/>
          </a:prstGeom>
        </p:spPr>
      </p:pic>
      <p:pic>
        <p:nvPicPr>
          <p:cNvPr id="1058" name="Picture 1057" descr="Logo&#10;&#10;Description automatically generated">
            <a:extLst>
              <a:ext uri="{FF2B5EF4-FFF2-40B4-BE49-F238E27FC236}">
                <a16:creationId xmlns:a16="http://schemas.microsoft.com/office/drawing/2014/main" id="{1CCB1F5D-0699-552F-F900-3D648A4EC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101" y="2459837"/>
            <a:ext cx="2871899" cy="780123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56667A2-8655-E4C7-ED54-86F770911EAE}"/>
              </a:ext>
            </a:extLst>
          </p:cNvPr>
          <p:cNvSpPr txBox="1"/>
          <p:nvPr/>
        </p:nvSpPr>
        <p:spPr>
          <a:xfrm>
            <a:off x="3450157" y="3666200"/>
            <a:ext cx="241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bg1"/>
                </a:solidFill>
              </a:rPr>
              <a:t>Βάση Δεδομένων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B25388C2-30AD-8CD2-52FA-F0FD90CF1F37}"/>
              </a:ext>
            </a:extLst>
          </p:cNvPr>
          <p:cNvSpPr txBox="1"/>
          <p:nvPr/>
        </p:nvSpPr>
        <p:spPr>
          <a:xfrm>
            <a:off x="9381311" y="3666199"/>
            <a:ext cx="2129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Βιβλιοθήκη </a:t>
            </a:r>
            <a:r>
              <a:rPr lang="en-US" sz="1400" dirty="0" err="1">
                <a:solidFill>
                  <a:schemeClr val="bg1"/>
                </a:solidFill>
              </a:rPr>
              <a:t>Javascript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73D041-C388-7ACB-81A0-1519563700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13308" y="4231449"/>
            <a:ext cx="2289974" cy="365125"/>
          </a:xfrm>
        </p:spPr>
        <p:txBody>
          <a:bodyPr/>
          <a:lstStyle/>
          <a:p>
            <a:pPr algn="ctr"/>
            <a:r>
              <a:rPr lang="en-US" dirty="0"/>
              <a:t>Forecast 7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26D330B-A0AA-BD82-C77C-82F43D01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93" y="714768"/>
            <a:ext cx="7288284" cy="469490"/>
          </a:xfrm>
        </p:spPr>
        <p:txBody>
          <a:bodyPr>
            <a:noAutofit/>
          </a:bodyPr>
          <a:lstStyle/>
          <a:p>
            <a:pPr algn="ctr"/>
            <a:r>
              <a:rPr lang="el-GR" dirty="0"/>
              <a:t>ΕΞΩΤΕΡΙΚΑ </a:t>
            </a:r>
            <a:r>
              <a:rPr lang="en-US" dirty="0"/>
              <a:t>APIS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9C66A63-44F6-0F17-D62C-3131C0A437A3}"/>
              </a:ext>
            </a:extLst>
          </p:cNvPr>
          <p:cNvSpPr txBox="1">
            <a:spLocks/>
          </p:cNvSpPr>
          <p:nvPr/>
        </p:nvSpPr>
        <p:spPr>
          <a:xfrm>
            <a:off x="2796244" y="4231449"/>
            <a:ext cx="228997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Twitter </a:t>
            </a:r>
          </a:p>
        </p:txBody>
      </p:sp>
      <p:pic>
        <p:nvPicPr>
          <p:cNvPr id="30" name="Picture 29" descr="A picture containing ax, tool, vector graphics, silhouette&#10;&#10;Description automatically generated">
            <a:extLst>
              <a:ext uri="{FF2B5EF4-FFF2-40B4-BE49-F238E27FC236}">
                <a16:creationId xmlns:a16="http://schemas.microsoft.com/office/drawing/2014/main" id="{BD7C8715-9F25-2728-E3B8-02E163D0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77" y="2739308"/>
            <a:ext cx="1482665" cy="1219583"/>
          </a:xfrm>
          <a:prstGeom prst="rect">
            <a:avLst/>
          </a:prstGeom>
        </p:spPr>
      </p:pic>
      <p:pic>
        <p:nvPicPr>
          <p:cNvPr id="34" name="Graphic 33" descr="Partial sun with solid fill">
            <a:extLst>
              <a:ext uri="{FF2B5EF4-FFF2-40B4-BE49-F238E27FC236}">
                <a16:creationId xmlns:a16="http://schemas.microsoft.com/office/drawing/2014/main" id="{2D436DA7-BCC4-D4BE-94A4-0ED28C2CC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826" y="2473630"/>
            <a:ext cx="1750938" cy="17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5F9926E-7A2F-1259-BE41-48FFB82FC7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937" r="17937"/>
          <a:stretch>
            <a:fillRect/>
          </a:stretch>
        </p:blipFill>
        <p:spPr>
          <a:xfrm flipH="1">
            <a:off x="1544067" y="1945458"/>
            <a:ext cx="8733408" cy="491254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ΔΕΔΟΜΕΝΑ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83E6F-CE58-925D-A625-43B363DED1E0}"/>
              </a:ext>
            </a:extLst>
          </p:cNvPr>
          <p:cNvSpPr txBox="1"/>
          <p:nvPr/>
        </p:nvSpPr>
        <p:spPr>
          <a:xfrm>
            <a:off x="4518277" y="1706278"/>
            <a:ext cx="2941703" cy="369332"/>
          </a:xfrm>
          <a:prstGeom prst="rect">
            <a:avLst/>
          </a:prstGeom>
          <a:noFill/>
          <a:ln>
            <a:solidFill>
              <a:srgbClr val="02DCFA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ΣΥΛΛΟΓΗ &amp; ΠΡΟΕΠΕΞΕΡΓΑΣΙΑ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40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>
            <a:normAutofit fontScale="90000"/>
          </a:bodyPr>
          <a:lstStyle/>
          <a:p>
            <a:r>
              <a:rPr lang="el-GR" noProof="0" dirty="0" err="1"/>
              <a:t>Συλλογη</a:t>
            </a:r>
            <a:br>
              <a:rPr lang="el-GR" noProof="0" dirty="0"/>
            </a:br>
            <a:r>
              <a:rPr lang="el-GR" noProof="0" dirty="0" err="1"/>
              <a:t>δεδομενων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874" y="3864362"/>
            <a:ext cx="2859091" cy="365125"/>
          </a:xfrm>
        </p:spPr>
        <p:txBody>
          <a:bodyPr/>
          <a:lstStyle/>
          <a:p>
            <a:r>
              <a:rPr lang="el-GR" dirty="0" err="1"/>
              <a:t>Χρυση</a:t>
            </a:r>
            <a:r>
              <a:rPr lang="el-GR" dirty="0"/>
              <a:t> </a:t>
            </a:r>
            <a:r>
              <a:rPr lang="el-GR" dirty="0" err="1"/>
              <a:t>ευκαιρια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0939" y="3819980"/>
            <a:ext cx="2859090" cy="365125"/>
          </a:xfrm>
        </p:spPr>
        <p:txBody>
          <a:bodyPr/>
          <a:lstStyle/>
          <a:p>
            <a:r>
              <a:rPr lang="el-GR" dirty="0"/>
              <a:t>ΠΕΡΙΟΧΕΣ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89873" y="4202393"/>
            <a:ext cx="2859091" cy="1517776"/>
          </a:xfrm>
        </p:spPr>
        <p:txBody>
          <a:bodyPr>
            <a:normAutofit/>
          </a:bodyPr>
          <a:lstStyle/>
          <a:p>
            <a:r>
              <a:rPr lang="el-GR" sz="1600" dirty="0"/>
              <a:t>Ιστοσελίδα αγγελιών ακινήτων 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0939" y="4202393"/>
            <a:ext cx="2859090" cy="1475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Τρίκαλα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Μεσολόγγι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Κρήτη</a:t>
            </a: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94310" y="1963351"/>
            <a:ext cx="2859090" cy="365125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4310" y="2329764"/>
            <a:ext cx="5909309" cy="1533310"/>
          </a:xfrm>
        </p:spPr>
        <p:txBody>
          <a:bodyPr>
            <a:normAutofit/>
          </a:bodyPr>
          <a:lstStyle/>
          <a:p>
            <a:r>
              <a:rPr lang="el-GR" sz="1600" dirty="0"/>
              <a:t>Εντοπισμός απαραίτητης πληροφορίας μέσω των σελίδων </a:t>
            </a:r>
            <a:r>
              <a:rPr lang="en-US" sz="16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35" y="2768600"/>
            <a:ext cx="3352728" cy="1129164"/>
          </a:xfrm>
        </p:spPr>
        <p:txBody>
          <a:bodyPr>
            <a:noAutofit/>
          </a:bodyPr>
          <a:lstStyle/>
          <a:p>
            <a:r>
              <a:rPr lang="el-GR" sz="2100" noProof="0" dirty="0"/>
              <a:t>ΠΡΟΕΠΕΞΕΡΓΑΣΙΑ</a:t>
            </a:r>
            <a:br>
              <a:rPr lang="el-GR" sz="2100" noProof="0" dirty="0"/>
            </a:br>
            <a:r>
              <a:rPr lang="el-GR" sz="2100" noProof="0" dirty="0" err="1"/>
              <a:t>δεδομενων</a:t>
            </a:r>
            <a:endParaRPr lang="en-US" sz="21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2598" y="3636099"/>
            <a:ext cx="2859091" cy="365125"/>
          </a:xfrm>
        </p:spPr>
        <p:txBody>
          <a:bodyPr/>
          <a:lstStyle/>
          <a:p>
            <a:r>
              <a:rPr lang="el-GR" dirty="0" err="1"/>
              <a:t>Αντικατασταση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8391" y="1879546"/>
            <a:ext cx="2859090" cy="365125"/>
          </a:xfrm>
        </p:spPr>
        <p:txBody>
          <a:bodyPr/>
          <a:lstStyle/>
          <a:p>
            <a:r>
              <a:rPr lang="el-GR" dirty="0" err="1"/>
              <a:t>Μορφη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5494" y="3995521"/>
            <a:ext cx="2859091" cy="878321"/>
          </a:xfrm>
          <a:ln>
            <a:solidFill>
              <a:srgbClr val="02DCFA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‘Υπόγειο’ =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‘Ισόγειο’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‘1</a:t>
            </a:r>
            <a:r>
              <a:rPr lang="el-GR" sz="1600" baseline="30000" dirty="0"/>
              <a:t>ος  </a:t>
            </a:r>
            <a:r>
              <a:rPr lang="el-GR" sz="1600" dirty="0"/>
              <a:t>, 2</a:t>
            </a:r>
            <a:r>
              <a:rPr lang="el-GR" sz="1600" baseline="30000" dirty="0"/>
              <a:t>ος</a:t>
            </a:r>
            <a:r>
              <a:rPr lang="el-GR" sz="1600" dirty="0"/>
              <a:t> ’ </a:t>
            </a:r>
            <a:r>
              <a:rPr lang="el-GR" sz="1600" dirty="0" err="1"/>
              <a:t>κ.ο.κ.</a:t>
            </a:r>
            <a:r>
              <a:rPr lang="el-GR" sz="1600" dirty="0"/>
              <a:t> = 1,2,…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8391" y="2300178"/>
            <a:ext cx="2753298" cy="744864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σημείων στίξης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συμβόλων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389" y="1904153"/>
            <a:ext cx="3823057" cy="365125"/>
          </a:xfrm>
        </p:spPr>
        <p:txBody>
          <a:bodyPr>
            <a:normAutofit/>
          </a:bodyPr>
          <a:lstStyle/>
          <a:p>
            <a:r>
              <a:rPr lang="el-GR" dirty="0"/>
              <a:t>ΑΠΟΜΟΝΩΣΗ </a:t>
            </a:r>
            <a:r>
              <a:rPr lang="el-GR" dirty="0" err="1"/>
              <a:t>ΠΛΗΡΟΦΟΡΙΑς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390" y="2328476"/>
            <a:ext cx="3484577" cy="2545366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Τίτλος Αγγελίας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 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Τιμή/τ.μ.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Όροφος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Υπνοδωματίων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Μπάνιων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Έτος Κατασκευής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0107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monitor, electronics, picture frame&#10;&#10;Description automatically generated">
            <a:extLst>
              <a:ext uri="{FF2B5EF4-FFF2-40B4-BE49-F238E27FC236}">
                <a16:creationId xmlns:a16="http://schemas.microsoft.com/office/drawing/2014/main" id="{69AAEC44-5FD8-5A45-4746-8A5714B73A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2500" b="12500"/>
          <a:stretch>
            <a:fillRect/>
          </a:stretch>
        </p:blipFill>
        <p:spPr>
          <a:xfrm flipH="1">
            <a:off x="1836229" y="2185987"/>
            <a:ext cx="8305800" cy="467201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ΔΙΕΠΑΦΗ ΧΡΗΣΤΗ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683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142</TotalTime>
  <Words>160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Estia group</vt:lpstr>
      <vt:lpstr>ενοτητεσ</vt:lpstr>
      <vt:lpstr>ΧΡΗΣΙΜΟΠΟΙΟΥΜΕΝΕΣ ΤΕΧΝΟΛΟΓΙΕΣ</vt:lpstr>
      <vt:lpstr>Χρησιμοποιουμενεσ τεχνολογιεσ</vt:lpstr>
      <vt:lpstr>ΕΞΩΤΕΡΙΚΑ APIS</vt:lpstr>
      <vt:lpstr>ΔΕΔΟΜΕΝΑ</vt:lpstr>
      <vt:lpstr>Συλλογη δεδομενων</vt:lpstr>
      <vt:lpstr>ΠΡΟΕΠΕΞΕΡΓΑΣΙΑ δεδομενων</vt:lpstr>
      <vt:lpstr>ΔΙΕΠΑΦΗ ΧΡΗΣΤΗ</vt:lpstr>
      <vt:lpstr>ΔΙΕΠΑΦΗ ΧΡΗΣΤΗ (1/3)</vt:lpstr>
      <vt:lpstr>ΔΙΕΠΑΦΗ ΧΡΗΣΤΗ (2/3)</vt:lpstr>
      <vt:lpstr>ΔΙΕΠΑΦΗ ΧΡΗΣΤΗ (3/3)</vt:lpstr>
      <vt:lpstr>ΣΑΣ Ευχαριστουμε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Estia group</dc:title>
  <dc:creator>IOANNA KANDI</dc:creator>
  <cp:lastModifiedBy>IOANNA KANDI</cp:lastModifiedBy>
  <cp:revision>36</cp:revision>
  <dcterms:created xsi:type="dcterms:W3CDTF">2022-07-12T07:59:35Z</dcterms:created>
  <dcterms:modified xsi:type="dcterms:W3CDTF">2022-07-12T10:22:34Z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